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notesMasterIdLst>
    <p:notesMasterId r:id="rId8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Relationship Id="rId11" Type="http://schemas.openxmlformats.org/officeDocument/2006/relationships/theme" Target="theme/theme1.xml"/><Relationship Id="rId1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3840480"/>
            <a:ext cx="9144000" cy="130302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3" name="Text 1"/>
          <p:cNvSpPr/>
          <p:nvPr/>
        </p:nvSpPr>
        <p:spPr>
          <a:xfrm>
            <a:off x="731520" y="914400"/>
            <a:ext cx="768096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Predictive Maintenance Alert</a:t>
            </a:r>
            <a:endParaRPr lang="en-US" sz="3800" dirty="0"/>
          </a:p>
        </p:txBody>
      </p:sp>
      <p:sp>
        <p:nvSpPr>
          <p:cNvPr id="4" name="Text 2"/>
          <p:cNvSpPr/>
          <p:nvPr/>
        </p:nvSpPr>
        <p:spPr>
          <a:xfrm>
            <a:off x="731520" y="210312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Machine #7 — Temperature Anomaly Report &amp; Recommendations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731520" y="41605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SkyBridge Manufacturing  |  Analytics Team  |  December 2023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6400800" y="4160520"/>
            <a:ext cx="22860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 REQUIRED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Executive Summary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097280"/>
            <a:ext cx="8046720" cy="1005840"/>
          </a:xfrm>
          <a:prstGeom prst="rect">
            <a:avLst/>
          </a:prstGeom>
          <a:solidFill>
            <a:srgbClr val="FADBD8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548640" y="1097280"/>
            <a:ext cx="73152" cy="100584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6" name="Text 4"/>
          <p:cNvSpPr/>
          <p:nvPr/>
        </p:nvSpPr>
        <p:spPr>
          <a:xfrm>
            <a:off x="822960" y="1170432"/>
            <a:ext cx="7315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74C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CRITICAL: Machine #7 requires immediate maintenance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1536192"/>
            <a:ext cx="7315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Temperature data shows progressive degradation over 6 months, with critical anomaly spikes in the past week. Without intervention, unplanned failure is likely within 24-48 hours.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548640" y="2468880"/>
            <a:ext cx="1920240" cy="21945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548640" y="2606040"/>
            <a:ext cx="1920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E74C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93.0°C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685800" y="324612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Last 24h Average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685800" y="365760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normal range of 68-75°C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651760" y="2468880"/>
            <a:ext cx="1920240" cy="21945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2651760" y="2606040"/>
            <a:ext cx="1920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E74C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117.4°C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2788920" y="324612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Peak Recorded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2788920" y="365760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Critical threshold: 85°C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754880" y="2468880"/>
            <a:ext cx="1920240" cy="21945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4754880" y="2606040"/>
            <a:ext cx="1920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F39C1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832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4892040" y="324612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Critical Hours (&gt;85°C)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892040" y="365760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19% of all readings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6858000" y="2468880"/>
            <a:ext cx="1920240" cy="219456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6858000" y="2606040"/>
            <a:ext cx="192024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27AE6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$600K+</a:t>
            </a:r>
            <a:endParaRPr lang="en-US" sz="3000" dirty="0"/>
          </a:p>
        </p:txBody>
      </p:sp>
      <p:sp>
        <p:nvSpPr>
          <p:cNvPr id="22" name="Text 20"/>
          <p:cNvSpPr/>
          <p:nvPr/>
        </p:nvSpPr>
        <p:spPr>
          <a:xfrm>
            <a:off x="6995160" y="324612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Savings Potential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995160" y="3657600"/>
            <a:ext cx="1645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prevented shutdowns/year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Evidence: 6 Months of Degradation</a:t>
            </a:r>
            <a:endParaRPr lang="en-US" sz="2800" dirty="0"/>
          </a:p>
        </p:txBody>
      </p:sp>
      <p:pic>
        <p:nvPicPr>
          <p:cNvPr id="4" name="Image 0" descr="/home/claude/mach_chart1_tren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960120"/>
            <a:ext cx="8595360" cy="1920240"/>
          </a:xfrm>
          <a:prstGeom prst="rect">
            <a:avLst/>
          </a:prstGeom>
        </p:spPr>
      </p:pic>
      <p:pic>
        <p:nvPicPr>
          <p:cNvPr id="5" name="Image 1" descr="/home/claude/mach_chart3_dist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71800"/>
            <a:ext cx="4846320" cy="1920240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5577840" y="2971800"/>
            <a:ext cx="3200400" cy="192024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7" name="Shape 3"/>
          <p:cNvSpPr/>
          <p:nvPr/>
        </p:nvSpPr>
        <p:spPr>
          <a:xfrm>
            <a:off x="5577840" y="2971800"/>
            <a:ext cx="73152" cy="192024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8" name="Text 4"/>
          <p:cNvSpPr/>
          <p:nvPr/>
        </p:nvSpPr>
        <p:spPr>
          <a:xfrm>
            <a:off x="5806440" y="3063240"/>
            <a:ext cx="2834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This Means</a:t>
            </a:r>
            <a:endParaRPr lang="en-US" sz="1400" dirty="0"/>
          </a:p>
        </p:txBody>
      </p:sp>
      <p:sp>
        <p:nvSpPr>
          <p:cNvPr id="9" name="Text 5"/>
          <p:cNvSpPr/>
          <p:nvPr/>
        </p:nvSpPr>
        <p:spPr>
          <a:xfrm>
            <a:off x="5806440" y="3383280"/>
            <a:ext cx="283464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7-day average has crossed the warning threshold and is accelerating upward.</a:t>
            </a:r>
            <a:endParaRPr lang="en-US" sz="11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11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green-to-red distribution shift shows the machine is running 10-15°C hotter than it was 4 months ago.</a:t>
            </a:r>
            <a:endParaRPr lang="en-US" sz="1100" dirty="0"/>
          </a:p>
          <a:p>
            <a:pPr indent="0" marL="0">
              <a:buNone/>
            </a:pPr>
            <a:r>
              <a:rPr lang="en-US" sz="1100" b="1" dirty="0">
                <a:solidFill>
                  <a:srgbClr val="E74C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consistent with bearing wear, coolant degradation, or both.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Last 7 Days: Imminent Failure Risk</a:t>
            </a:r>
            <a:endParaRPr lang="en-US" sz="2800" dirty="0"/>
          </a:p>
        </p:txBody>
      </p:sp>
      <p:pic>
        <p:nvPicPr>
          <p:cNvPr id="4" name="Image 0" descr="/home/claude/mach_chart2_lastweek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1005840"/>
            <a:ext cx="8595360" cy="196596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548640" y="3200400"/>
            <a:ext cx="8046720" cy="155448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731520" y="329184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Escalation Timeline</a:t>
            </a:r>
            <a:endParaRPr lang="en-US" sz="1400" dirty="0"/>
          </a:p>
        </p:txBody>
      </p:sp>
      <p:sp>
        <p:nvSpPr>
          <p:cNvPr id="7" name="Shape 4"/>
          <p:cNvSpPr/>
          <p:nvPr/>
        </p:nvSpPr>
        <p:spPr>
          <a:xfrm>
            <a:off x="822960" y="3675888"/>
            <a:ext cx="164592" cy="164592"/>
          </a:xfrm>
          <a:prstGeom prst="ellipse">
            <a:avLst/>
          </a:prstGeom>
          <a:solidFill>
            <a:srgbClr val="27AE60"/>
          </a:solidFill>
          <a:ln/>
        </p:spPr>
      </p:sp>
      <p:sp>
        <p:nvSpPr>
          <p:cNvPr id="8" name="Text 5"/>
          <p:cNvSpPr/>
          <p:nvPr/>
        </p:nvSpPr>
        <p:spPr>
          <a:xfrm>
            <a:off x="1097280" y="3630168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Weeks 1-22</a:t>
            </a:r>
            <a:endParaRPr lang="en-US" sz="1000" dirty="0"/>
          </a:p>
        </p:txBody>
      </p:sp>
      <p:sp>
        <p:nvSpPr>
          <p:cNvPr id="9" name="Text 6"/>
          <p:cNvSpPr/>
          <p:nvPr/>
        </p:nvSpPr>
        <p:spPr>
          <a:xfrm>
            <a:off x="2743200" y="3630168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 operation, gradual warming trend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822960" y="3931920"/>
            <a:ext cx="164592" cy="164592"/>
          </a:xfrm>
          <a:prstGeom prst="ellipse">
            <a:avLst/>
          </a:prstGeom>
          <a:solidFill>
            <a:srgbClr val="F39C12"/>
          </a:solidFill>
          <a:ln/>
        </p:spPr>
      </p:sp>
      <p:sp>
        <p:nvSpPr>
          <p:cNvPr id="11" name="Text 8"/>
          <p:cNvSpPr/>
          <p:nvPr/>
        </p:nvSpPr>
        <p:spPr>
          <a:xfrm>
            <a:off x="1097280" y="3886200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Week 23</a:t>
            </a:r>
            <a:endParaRPr lang="en-US" sz="1000" dirty="0"/>
          </a:p>
        </p:txBody>
      </p:sp>
      <p:sp>
        <p:nvSpPr>
          <p:cNvPr id="12" name="Text 9"/>
          <p:cNvSpPr/>
          <p:nvPr/>
        </p:nvSpPr>
        <p:spPr>
          <a:xfrm>
            <a:off x="2743200" y="3886200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Intermittent spikes (5-10°C above baseline) — early warnings begin</a:t>
            </a:r>
            <a:endParaRPr lang="en-US" sz="1000" dirty="0"/>
          </a:p>
        </p:txBody>
      </p:sp>
      <p:sp>
        <p:nvSpPr>
          <p:cNvPr id="13" name="Shape 10"/>
          <p:cNvSpPr/>
          <p:nvPr/>
        </p:nvSpPr>
        <p:spPr>
          <a:xfrm>
            <a:off x="822960" y="4187952"/>
            <a:ext cx="164592" cy="164592"/>
          </a:xfrm>
          <a:prstGeom prst="ellipse">
            <a:avLst/>
          </a:prstGeom>
          <a:solidFill>
            <a:srgbClr val="F39C12"/>
          </a:solidFill>
          <a:ln/>
        </p:spPr>
      </p:sp>
      <p:sp>
        <p:nvSpPr>
          <p:cNvPr id="14" name="Text 11"/>
          <p:cNvSpPr/>
          <p:nvPr/>
        </p:nvSpPr>
        <p:spPr>
          <a:xfrm>
            <a:off x="1097280" y="4142232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Week 24-25</a:t>
            </a:r>
            <a:endParaRPr lang="en-US" sz="1000" dirty="0"/>
          </a:p>
        </p:txBody>
      </p:sp>
      <p:sp>
        <p:nvSpPr>
          <p:cNvPr id="15" name="Text 12"/>
          <p:cNvSpPr/>
          <p:nvPr/>
        </p:nvSpPr>
        <p:spPr>
          <a:xfrm>
            <a:off x="2743200" y="4142232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Spike frequency and severity increase — 30% of hours show anomalies</a:t>
            </a:r>
            <a:endParaRPr lang="en-US" sz="1000" dirty="0"/>
          </a:p>
        </p:txBody>
      </p:sp>
      <p:sp>
        <p:nvSpPr>
          <p:cNvPr id="16" name="Shape 13"/>
          <p:cNvSpPr/>
          <p:nvPr/>
        </p:nvSpPr>
        <p:spPr>
          <a:xfrm>
            <a:off x="822960" y="4443984"/>
            <a:ext cx="164592" cy="164592"/>
          </a:xfrm>
          <a:prstGeom prst="ellipse">
            <a:avLst/>
          </a:prstGeom>
          <a:solidFill>
            <a:srgbClr val="E74C3C"/>
          </a:solidFill>
          <a:ln/>
        </p:spPr>
      </p:sp>
      <p:sp>
        <p:nvSpPr>
          <p:cNvPr id="17" name="Text 14"/>
          <p:cNvSpPr/>
          <p:nvPr/>
        </p:nvSpPr>
        <p:spPr>
          <a:xfrm>
            <a:off x="1097280" y="4398264"/>
            <a:ext cx="16459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1B2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Week 26 (Now)</a:t>
            </a:r>
            <a:endParaRPr lang="en-US" sz="1000" dirty="0"/>
          </a:p>
        </p:txBody>
      </p:sp>
      <p:sp>
        <p:nvSpPr>
          <p:cNvPr id="18" name="Text 15"/>
          <p:cNvSpPr/>
          <p:nvPr/>
        </p:nvSpPr>
        <p:spPr>
          <a:xfrm>
            <a:off x="2743200" y="4398264"/>
            <a:ext cx="54864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5555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Sustained critical readings — multiple hours above 85°C daily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3E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A4A"/>
          </a:solidFill>
          <a:ln/>
        </p:spPr>
      </p:sp>
      <p:sp>
        <p:nvSpPr>
          <p:cNvPr id="3" name="Text 1"/>
          <p:cNvSpPr/>
          <p:nvPr/>
        </p:nvSpPr>
        <p:spPr>
          <a:xfrm>
            <a:off x="548640" y="914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Recommendations &amp; ROI</a:t>
            </a:r>
            <a:endParaRPr lang="en-US" sz="2800" dirty="0"/>
          </a:p>
        </p:txBody>
      </p:sp>
      <p:sp>
        <p:nvSpPr>
          <p:cNvPr id="4" name="Shape 2"/>
          <p:cNvSpPr/>
          <p:nvPr/>
        </p:nvSpPr>
        <p:spPr>
          <a:xfrm>
            <a:off x="548640" y="1097280"/>
            <a:ext cx="3749040" cy="1828800"/>
          </a:xfrm>
          <a:prstGeom prst="rect">
            <a:avLst/>
          </a:prstGeom>
          <a:solidFill>
            <a:srgbClr val="FADBD8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1188720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74C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Unplanned Shutdown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731520" y="1554480"/>
            <a:ext cx="33832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E74C3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$240,000+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731520" y="2103120"/>
            <a:ext cx="33832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$10,000/hr x 24+ hours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Cascading production delays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Emergency parts markup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Overtime labor costs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4846320" y="1097280"/>
            <a:ext cx="3749040" cy="1828800"/>
          </a:xfrm>
          <a:prstGeom prst="rect">
            <a:avLst/>
          </a:prstGeom>
          <a:solidFill>
            <a:srgbClr val="D5F5E3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5029200" y="1188720"/>
            <a:ext cx="33832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27AE6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Planned Maintenance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029200" y="1554480"/>
            <a:ext cx="33832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27AE60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$40,000</a:t>
            </a:r>
            <a:endParaRPr lang="en-US" sz="3200" dirty="0"/>
          </a:p>
        </p:txBody>
      </p:sp>
      <p:sp>
        <p:nvSpPr>
          <p:cNvPr id="11" name="Text 9"/>
          <p:cNvSpPr/>
          <p:nvPr/>
        </p:nvSpPr>
        <p:spPr>
          <a:xfrm>
            <a:off x="5029200" y="2103120"/>
            <a:ext cx="33832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$10,000/hr x 4 hours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Scheduled during off-shift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parts pricing</a:t>
            </a:r>
            <a:endParaRPr lang="en-US" sz="1100" dirty="0"/>
          </a:p>
          <a:p>
            <a:pPr indent="0" marL="0">
              <a:buNone/>
            </a:pPr>
            <a:r>
              <a:rPr lang="en-US" sz="1100" dirty="0">
                <a:solidFill>
                  <a:srgbClr val="6666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Regular labor rates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48640" y="3200400"/>
            <a:ext cx="804672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685800" y="3291840"/>
            <a:ext cx="320040" cy="320040"/>
          </a:xfrm>
          <a:prstGeom prst="ellipse">
            <a:avLst/>
          </a:prstGeom>
          <a:solidFill>
            <a:srgbClr val="E74C3C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329184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188720" y="3227832"/>
            <a:ext cx="5029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Schedule maintenance for Machine #7 within 24 hours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1188720" y="3447288"/>
            <a:ext cx="50292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Reduce load immediately, prepare bearing and coolant system replacement parts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498080" y="3273552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74C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TODAY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3794760"/>
            <a:ext cx="804672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685800" y="3886200"/>
            <a:ext cx="320040" cy="320040"/>
          </a:xfrm>
          <a:prstGeom prst="ellipse">
            <a:avLst/>
          </a:prstGeom>
          <a:solidFill>
            <a:srgbClr val="2D8C8C"/>
          </a:solidFill>
          <a:ln/>
        </p:spPr>
      </p:sp>
      <p:sp>
        <p:nvSpPr>
          <p:cNvPr id="20" name="Text 18"/>
          <p:cNvSpPr/>
          <p:nvPr/>
        </p:nvSpPr>
        <p:spPr>
          <a:xfrm>
            <a:off x="685800" y="388620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1188720" y="3822192"/>
            <a:ext cx="5029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Deploy this monitoring model across all critical machines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1188720" y="4041648"/>
            <a:ext cx="50292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Excel dashboard + Python pipeline can monitor 50+ machines simultaneously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498080" y="3867912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 2024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548640" y="4389120"/>
            <a:ext cx="8046720" cy="50292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76200" dist="25400" dir="8100000">
              <a:srgbClr val="000000">
                <a:alpha val="8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685800" y="4480560"/>
            <a:ext cx="320040" cy="320040"/>
          </a:xfrm>
          <a:prstGeom prst="ellipse">
            <a:avLst/>
          </a:prstGeom>
          <a:solidFill>
            <a:srgbClr val="2D8C8C"/>
          </a:solidFill>
          <a:ln/>
        </p:spPr>
      </p:sp>
      <p:sp>
        <p:nvSpPr>
          <p:cNvPr id="26" name="Text 24"/>
          <p:cNvSpPr/>
          <p:nvPr/>
        </p:nvSpPr>
        <p:spPr>
          <a:xfrm>
            <a:off x="685800" y="4480560"/>
            <a:ext cx="3200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1188720" y="4416552"/>
            <a:ext cx="50292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B2A4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Integrate with CMMS for automated work orders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1188720" y="4636008"/>
            <a:ext cx="5029200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88888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risk score exceeds threshold, auto-generate maintenance tickets in the system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7498080" y="4462272"/>
            <a:ext cx="914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 2024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1B2A4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3840480"/>
            <a:ext cx="9144000" cy="1303020"/>
          </a:xfrm>
          <a:prstGeom prst="rect">
            <a:avLst/>
          </a:prstGeom>
          <a:solidFill>
            <a:srgbClr val="E74C3C"/>
          </a:solidFill>
          <a:ln/>
        </p:spPr>
      </p:sp>
      <p:sp>
        <p:nvSpPr>
          <p:cNvPr id="3" name="Text 1"/>
          <p:cNvSpPr/>
          <p:nvPr/>
        </p:nvSpPr>
        <p:spPr>
          <a:xfrm>
            <a:off x="914400" y="914400"/>
            <a:ext cx="73152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spcAft>
                <a:spcPts val="600"/>
              </a:spcAft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Predict the failure.</a:t>
            </a:r>
            <a:endParaRPr lang="en-US" sz="3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Prevent the shutdown.</a:t>
            </a:r>
            <a:endParaRPr lang="en-US" sz="3000" dirty="0"/>
          </a:p>
          <a:p>
            <a:pPr indent="0" marL="0">
              <a:spcAft>
                <a:spcPts val="600"/>
              </a:spcAft>
              <a:buNone/>
            </a:pPr>
            <a:r>
              <a:rPr lang="en-US" sz="3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Protect the bottom line.</a:t>
            </a:r>
            <a:endParaRPr lang="en-US" sz="3000" dirty="0"/>
          </a:p>
        </p:txBody>
      </p:sp>
      <p:sp>
        <p:nvSpPr>
          <p:cNvPr id="4" name="Text 2"/>
          <p:cNvSpPr/>
          <p:nvPr/>
        </p:nvSpPr>
        <p:spPr>
          <a:xfrm>
            <a:off x="914400" y="283464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i="1" dirty="0">
                <a:solidFill>
                  <a:srgbClr val="D4A84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$200,000 saved per event  |  3 events/year  |  $600,000+ annual impact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731520" y="416052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Analytics Team  |  analytics@skybridge-mfg.com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Predictive Maintenance Report</dc:title>
  <dc:subject>PptxGenJS Presentation</dc:subject>
  <dc:creator>Analytics Team — SkyBridge Manufacturing</dc:creator>
  <cp:lastModifiedBy>Analytics Team — SkyBridge Manufacturing</cp:lastModifiedBy>
  <cp:revision>1</cp:revision>
  <dcterms:created xsi:type="dcterms:W3CDTF">2026-04-01T04:09:30Z</dcterms:created>
  <dcterms:modified xsi:type="dcterms:W3CDTF">2026-04-01T04:09:30Z</dcterms:modified>
</cp:coreProperties>
</file>