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3840480"/>
            <a:ext cx="9144000" cy="1303020"/>
          </a:xfrm>
          <a:prstGeom prst="rect">
            <a:avLst/>
          </a:prstGeom>
          <a:solidFill>
            <a:srgbClr val="2D8C8C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109728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ATM Cash Demand Forecast</a:t>
            </a:r>
            <a:endParaRPr lang="en-US" sz="3800" dirty="0"/>
          </a:p>
        </p:txBody>
      </p:sp>
      <p:sp>
        <p:nvSpPr>
          <p:cNvPr id="4" name="Text 2"/>
          <p:cNvSpPr/>
          <p:nvPr/>
        </p:nvSpPr>
        <p:spPr>
          <a:xfrm>
            <a:off x="731520" y="22860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i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Optimizing Daily Cash Allocation Across the Branch Network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731520" y="416052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Pinnacle Financial  |  Analytics Team  |  January 2024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6858000" y="4160520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200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CONFIDENTIAL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3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Problem We're Solving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280160"/>
            <a:ext cx="3749040" cy="1463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548640" y="1280160"/>
            <a:ext cx="73152" cy="1463040"/>
          </a:xfrm>
          <a:prstGeom prst="rect">
            <a:avLst/>
          </a:prstGeom>
          <a:solidFill>
            <a:srgbClr val="E74C3C"/>
          </a:solidFill>
          <a:ln/>
        </p:spPr>
      </p:sp>
      <p:sp>
        <p:nvSpPr>
          <p:cNvPr id="6" name="Text 4"/>
          <p:cNvSpPr/>
          <p:nvPr/>
        </p:nvSpPr>
        <p:spPr>
          <a:xfrm>
            <a:off x="822960" y="1371600"/>
            <a:ext cx="32918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Overstocking ATMs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1783080"/>
            <a:ext cx="32918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Excess cash sits idle in machines instead of earning returns. At current rates, $1M idle = ~$50K/year in lost yield.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846320" y="1280160"/>
            <a:ext cx="3749040" cy="1463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4846320" y="1280160"/>
            <a:ext cx="73152" cy="1463040"/>
          </a:xfrm>
          <a:prstGeom prst="rect">
            <a:avLst/>
          </a:prstGeom>
          <a:solidFill>
            <a:srgbClr val="E74C3C"/>
          </a:solidFill>
          <a:ln/>
        </p:spPr>
      </p:sp>
      <p:sp>
        <p:nvSpPr>
          <p:cNvPr id="10" name="Text 8"/>
          <p:cNvSpPr/>
          <p:nvPr/>
        </p:nvSpPr>
        <p:spPr>
          <a:xfrm>
            <a:off x="5120640" y="1371600"/>
            <a:ext cx="32918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Understocking ATMs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5120640" y="1783080"/>
            <a:ext cx="32918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ATMs run dry → frustrated customers → brand damage → potential account closures. Each stockout event costs ~$2,500 in customer impact.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548640" y="3108960"/>
            <a:ext cx="8046720" cy="1645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548640" y="3108960"/>
            <a:ext cx="73152" cy="1645920"/>
          </a:xfrm>
          <a:prstGeom prst="rect">
            <a:avLst/>
          </a:prstGeom>
          <a:solidFill>
            <a:srgbClr val="2D8C8C"/>
          </a:solidFill>
          <a:ln/>
        </p:spPr>
      </p:sp>
      <p:sp>
        <p:nvSpPr>
          <p:cNvPr id="14" name="Text 12"/>
          <p:cNvSpPr/>
          <p:nvPr/>
        </p:nvSpPr>
        <p:spPr>
          <a:xfrm>
            <a:off x="822960" y="3200400"/>
            <a:ext cx="73152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2D8C8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Our Solution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822960" y="3611880"/>
            <a:ext cx="749808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analyzed 2 years of daily withdrawal data to build a forecasting model that predicts cash demand 30 days ahead — with 93.6% accuracy. The model captures weekly patterns (weekends are busier), payday surges, and holiday effects.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3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the Data Tells Us</a:t>
            </a:r>
            <a:endParaRPr lang="en-US" sz="2800" dirty="0"/>
          </a:p>
        </p:txBody>
      </p:sp>
      <p:pic>
        <p:nvPicPr>
          <p:cNvPr id="4" name="Image 0" descr="/home/claude/atm_chart1_tren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005840"/>
            <a:ext cx="8412480" cy="1828800"/>
          </a:xfrm>
          <a:prstGeom prst="rect">
            <a:avLst/>
          </a:prstGeom>
        </p:spPr>
      </p:pic>
      <p:pic>
        <p:nvPicPr>
          <p:cNvPr id="5" name="Image 1" descr="/home/claude/atm_chart2_do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926080"/>
            <a:ext cx="5029200" cy="2011680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5760720" y="2926080"/>
            <a:ext cx="3017520" cy="20116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7" name="Text 3"/>
          <p:cNvSpPr/>
          <p:nvPr/>
        </p:nvSpPr>
        <p:spPr>
          <a:xfrm>
            <a:off x="5943600" y="3017520"/>
            <a:ext cx="2743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Key Patterns</a:t>
            </a:r>
            <a:endParaRPr lang="en-US" sz="1400" dirty="0"/>
          </a:p>
        </p:txBody>
      </p:sp>
      <p:sp>
        <p:nvSpPr>
          <p:cNvPr id="8" name="Text 4"/>
          <p:cNvSpPr/>
          <p:nvPr/>
        </p:nvSpPr>
        <p:spPr>
          <a:xfrm>
            <a:off x="5943600" y="3383280"/>
            <a:ext cx="27432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800"/>
              </a:spcAft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Fri-Sat withdrawals are </a:t>
            </a:r>
            <a:pPr indent="0" marL="0">
              <a:spcAft>
                <a:spcPts val="800"/>
              </a:spcAft>
              <a:buNone/>
            </a:pPr>
            <a:r>
              <a:rPr lang="en-US" sz="1100" b="1" dirty="0">
                <a:solidFill>
                  <a:srgbClr val="C67B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 higher</a:t>
            </a:r>
            <a:endParaRPr lang="en-US" sz="1100" dirty="0"/>
          </a:p>
          <a:p>
            <a:pPr indent="0" marL="0">
              <a:spcAft>
                <a:spcPts val="800"/>
              </a:spcAft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Paydays (1st, 15th) spike </a:t>
            </a:r>
            <a:pPr indent="0" marL="0">
              <a:spcAft>
                <a:spcPts val="800"/>
              </a:spcAft>
              <a:buNone/>
            </a:pPr>
            <a:r>
              <a:rPr lang="en-US" sz="1100" b="1" dirty="0">
                <a:solidFill>
                  <a:srgbClr val="C67B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30%</a:t>
            </a:r>
            <a:endParaRPr lang="en-US" sz="1100" dirty="0"/>
          </a:p>
          <a:p>
            <a:pPr indent="0" marL="0">
              <a:spcAft>
                <a:spcPts val="800"/>
              </a:spcAft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Nov-Dec holiday season: </a:t>
            </a:r>
            <a:pPr indent="0" marL="0">
              <a:spcAft>
                <a:spcPts val="800"/>
              </a:spcAft>
              <a:buNone/>
            </a:pPr>
            <a:r>
              <a:rPr lang="en-US" sz="1100" b="1" dirty="0">
                <a:solidFill>
                  <a:srgbClr val="C67B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+50%</a:t>
            </a:r>
            <a:endParaRPr lang="en-US" sz="1100" dirty="0"/>
          </a:p>
          <a:p>
            <a:pPr indent="0" marL="0">
              <a:spcAft>
                <a:spcPts val="800"/>
              </a:spcAft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Overall trend: </a:t>
            </a:r>
            <a:pPr indent="0" marL="0">
              <a:spcAft>
                <a:spcPts val="800"/>
              </a:spcAft>
              <a:buNone/>
            </a:pPr>
            <a:r>
              <a:rPr lang="en-US" sz="1100" b="1" dirty="0">
                <a:solidFill>
                  <a:srgbClr val="2D8C8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+$500/month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3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30-Day Cash Forecast</a:t>
            </a:r>
            <a:endParaRPr lang="en-US" sz="2800" dirty="0"/>
          </a:p>
        </p:txBody>
      </p:sp>
      <p:pic>
        <p:nvPicPr>
          <p:cNvPr id="4" name="Image 0" descr="/home/claude/atm_chart3_forecas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" y="1005840"/>
            <a:ext cx="8595360" cy="210312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48640" y="3337560"/>
            <a:ext cx="2468880" cy="1463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548640" y="3429000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2D8C8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6.4%</a:t>
            </a:r>
            <a:endParaRPr lang="en-US" sz="3600" dirty="0"/>
          </a:p>
        </p:txBody>
      </p:sp>
      <p:sp>
        <p:nvSpPr>
          <p:cNvPr id="7" name="Text 4"/>
          <p:cNvSpPr/>
          <p:nvPr/>
        </p:nvSpPr>
        <p:spPr>
          <a:xfrm>
            <a:off x="548640" y="4069080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Average Error (MAPE)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Industry standard: &lt;10%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3337560" y="3337560"/>
            <a:ext cx="2468880" cy="1463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3337560" y="3429000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$2.63M</a:t>
            </a:r>
            <a:endParaRPr lang="en-US" sz="3600" dirty="0"/>
          </a:p>
        </p:txBody>
      </p:sp>
      <p:sp>
        <p:nvSpPr>
          <p:cNvPr id="10" name="Text 7"/>
          <p:cNvSpPr/>
          <p:nvPr/>
        </p:nvSpPr>
        <p:spPr>
          <a:xfrm>
            <a:off x="3337560" y="4069080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30-Day Total Need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and allocate ahead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6126480" y="3337560"/>
            <a:ext cx="2468880" cy="14630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6126480" y="3429000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C67B5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$89.9K</a:t>
            </a:r>
            <a:endParaRPr lang="en-US" sz="3600" dirty="0"/>
          </a:p>
        </p:txBody>
      </p:sp>
      <p:sp>
        <p:nvSpPr>
          <p:cNvPr id="13" name="Text 10"/>
          <p:cNvSpPr/>
          <p:nvPr/>
        </p:nvSpPr>
        <p:spPr>
          <a:xfrm>
            <a:off x="6126480" y="4069080"/>
            <a:ext cx="24688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Peak Day Forecast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Stock to upper bound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3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Recommendations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097280"/>
            <a:ext cx="8046720" cy="822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731520" y="1234440"/>
            <a:ext cx="502920" cy="502920"/>
          </a:xfrm>
          <a:prstGeom prst="ellipse">
            <a:avLst/>
          </a:prstGeom>
          <a:solidFill>
            <a:srgbClr val="C67B5C"/>
          </a:solidFill>
          <a:ln/>
        </p:spPr>
      </p:sp>
      <p:sp>
        <p:nvSpPr>
          <p:cNvPr id="6" name="Text 4"/>
          <p:cNvSpPr/>
          <p:nvPr/>
        </p:nvSpPr>
        <p:spPr>
          <a:xfrm>
            <a:off x="731520" y="123444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417320" y="1170432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Adopt forecast-driven stocking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1417320" y="1490472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Replace the current flat-allocation model with daily forecasts. Stock to the upper confidence bound on Fridays and to the point forecast on weekdays.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498080" y="1234440"/>
            <a:ext cx="914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Immediate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548640" y="2057400"/>
            <a:ext cx="8046720" cy="822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731520" y="2194560"/>
            <a:ext cx="502920" cy="502920"/>
          </a:xfrm>
          <a:prstGeom prst="ellipse">
            <a:avLst/>
          </a:prstGeom>
          <a:solidFill>
            <a:srgbClr val="2D8C8C"/>
          </a:solidFill>
          <a:ln/>
        </p:spPr>
      </p:sp>
      <p:sp>
        <p:nvSpPr>
          <p:cNvPr id="12" name="Text 10"/>
          <p:cNvSpPr/>
          <p:nvPr/>
        </p:nvSpPr>
        <p:spPr>
          <a:xfrm>
            <a:off x="731520" y="219456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1417320" y="2130552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Weekly forecast refresh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1417320" y="2450592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Re-run the model every Monday with updated data. The model adapts automatically — no manual tuning needed.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7498080" y="2194560"/>
            <a:ext cx="914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48640" y="3017520"/>
            <a:ext cx="8046720" cy="822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731520" y="3154680"/>
            <a:ext cx="502920" cy="502920"/>
          </a:xfrm>
          <a:prstGeom prst="ellipse">
            <a:avLst/>
          </a:prstGeom>
          <a:solidFill>
            <a:srgbClr val="2D8C8C"/>
          </a:solidFill>
          <a:ln/>
        </p:spPr>
      </p:sp>
      <p:sp>
        <p:nvSpPr>
          <p:cNvPr id="18" name="Text 16"/>
          <p:cNvSpPr/>
          <p:nvPr/>
        </p:nvSpPr>
        <p:spPr>
          <a:xfrm>
            <a:off x="731520" y="315468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1417320" y="3090672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Branch-level models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417320" y="3410712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Extend this approach to individual branches. High-traffic locations may need different seasonal patterns.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7498080" y="3154680"/>
            <a:ext cx="914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548640" y="3977640"/>
            <a:ext cx="8046720" cy="8229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731520" y="4114800"/>
            <a:ext cx="502920" cy="502920"/>
          </a:xfrm>
          <a:prstGeom prst="ellipse">
            <a:avLst/>
          </a:prstGeom>
          <a:solidFill>
            <a:srgbClr val="2D8C8C"/>
          </a:solidFill>
          <a:ln/>
        </p:spPr>
      </p:sp>
      <p:sp>
        <p:nvSpPr>
          <p:cNvPr id="24" name="Text 22"/>
          <p:cNvSpPr/>
          <p:nvPr/>
        </p:nvSpPr>
        <p:spPr>
          <a:xfrm>
            <a:off x="731520" y="411480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1800" dirty="0"/>
          </a:p>
        </p:txBody>
      </p:sp>
      <p:sp>
        <p:nvSpPr>
          <p:cNvPr id="25" name="Text 23"/>
          <p:cNvSpPr/>
          <p:nvPr/>
        </p:nvSpPr>
        <p:spPr>
          <a:xfrm>
            <a:off x="1417320" y="4050792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Automate the pipeline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1417320" y="4370832"/>
            <a:ext cx="5943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 the model to the cash management system so forecasts flow directly to branch ops dashboards.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7498080" y="4114800"/>
            <a:ext cx="914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3840480"/>
            <a:ext cx="9144000" cy="1303020"/>
          </a:xfrm>
          <a:prstGeom prst="rect">
            <a:avLst/>
          </a:prstGeom>
          <a:solidFill>
            <a:srgbClr val="2D8C8C"/>
          </a:solidFill>
          <a:ln/>
        </p:spPr>
      </p:sp>
      <p:sp>
        <p:nvSpPr>
          <p:cNvPr id="3" name="Text 1"/>
          <p:cNvSpPr/>
          <p:nvPr/>
        </p:nvSpPr>
        <p:spPr>
          <a:xfrm>
            <a:off x="914400" y="1097280"/>
            <a:ext cx="73152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Better forecasts.</a:t>
            </a:r>
            <a:endParaRPr lang="en-US" sz="3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Smarter cash allocation.</a:t>
            </a:r>
            <a:endParaRPr lang="en-US" sz="3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Happier customers.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914400" y="30175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i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Questions?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731520" y="416052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Analytics Team  |  analytics@pinnaclefinancial.com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ATM Cash Demand Forecast</dc:title>
  <dc:subject>PptxGenJS Presentation</dc:subject>
  <dc:creator>Analytics Team — Pinnacle Financial</dc:creator>
  <cp:lastModifiedBy>Analytics Team — Pinnacle Financial</cp:lastModifiedBy>
  <cp:revision>1</cp:revision>
  <dcterms:created xsi:type="dcterms:W3CDTF">2026-04-01T04:08:29Z</dcterms:created>
  <dcterms:modified xsi:type="dcterms:W3CDTF">2026-04-01T04:08:29Z</dcterms:modified>
</cp:coreProperties>
</file>